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7" r:id="rId3"/>
    <p:sldId id="262" r:id="rId4"/>
    <p:sldId id="259" r:id="rId5"/>
    <p:sldId id="310" r:id="rId6"/>
    <p:sldId id="309" r:id="rId7"/>
    <p:sldId id="275" r:id="rId8"/>
    <p:sldId id="296" r:id="rId9"/>
    <p:sldId id="261" r:id="rId10"/>
    <p:sldId id="264" r:id="rId11"/>
    <p:sldId id="294" r:id="rId12"/>
    <p:sldId id="263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BC"/>
    <a:srgbClr val="E5F68E"/>
    <a:srgbClr val="EBF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41D7B-23BB-4F9A-852F-2603511ACE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6B663-64FC-4A1B-B6E1-A7E57CF99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B663-64FC-4A1B-B6E1-A7E57CF990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B663-64FC-4A1B-B6E1-A7E57CF990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t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chemistry/advanced-concepts-of-chemical-bonding/molecular-geometry/lone-electron-pair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NDFS 5560</a:t>
            </a:r>
          </a:p>
          <a:p>
            <a:r>
              <a:rPr lang="en-US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 Bond: Definition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248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Weak </a:t>
            </a:r>
            <a:r>
              <a:rPr lang="en-US" sz="2800" dirty="0" smtClean="0"/>
              <a:t>(~4.5 </a:t>
            </a:r>
            <a:r>
              <a:rPr lang="en-US" sz="2800" dirty="0" smtClean="0"/>
              <a:t>kcal/mole) polar attraction between hydrogen bonded to electronegative atom (F,O,N) and another electronegative atom.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Covalent bond ~330-380 </a:t>
            </a:r>
            <a:r>
              <a:rPr lang="en-US" sz="2800" dirty="0" err="1" smtClean="0"/>
              <a:t>kj</a:t>
            </a:r>
            <a:r>
              <a:rPr lang="en-US" sz="2800" dirty="0" smtClean="0"/>
              <a:t>/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Van </a:t>
            </a:r>
            <a:r>
              <a:rPr lang="en-US" sz="2800" dirty="0" smtClean="0"/>
              <a:t>der Waals ~0.01 to 0.3 </a:t>
            </a:r>
            <a:r>
              <a:rPr lang="en-US" sz="2800" dirty="0" smtClean="0"/>
              <a:t>kcal/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2" descr="File:3D model hydrogen bonds in wate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726" y="1066800"/>
            <a:ext cx="230327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bonds structure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strength</a:t>
            </a:r>
            <a:endParaRPr lang="en-US" dirty="0"/>
          </a:p>
          <a:p>
            <a:r>
              <a:rPr lang="en-US" dirty="0"/>
              <a:t>Short range</a:t>
            </a:r>
          </a:p>
          <a:p>
            <a:r>
              <a:rPr lang="en-US" dirty="0"/>
              <a:t>Angular dependence</a:t>
            </a:r>
          </a:p>
          <a:p>
            <a:endParaRPr lang="en-US" dirty="0"/>
          </a:p>
        </p:txBody>
      </p:sp>
      <p:pic>
        <p:nvPicPr>
          <p:cNvPr id="6" name="Picture 2" descr="http://upload.wikimedia.org/wikipedia/commons/0/03/Liquid-water-and-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53202" y="2743314"/>
            <a:ext cx="4981199" cy="2743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13255" r="12500" b="46555"/>
          <a:stretch/>
        </p:blipFill>
        <p:spPr>
          <a:xfrm>
            <a:off x="457200" y="3587994"/>
            <a:ext cx="508667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Hydrogen bond effects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1" y="2438399"/>
          <a:ext cx="7848598" cy="3342895"/>
        </p:xfrm>
        <a:graphic>
          <a:graphicData uri="http://schemas.openxmlformats.org/drawingml/2006/table">
            <a:tbl>
              <a:tblPr/>
              <a:tblGrid>
                <a:gridCol w="1792789"/>
                <a:gridCol w="1513755"/>
                <a:gridCol w="1513755"/>
                <a:gridCol w="1513755"/>
                <a:gridCol w="1514544"/>
              </a:tblGrid>
              <a:tr h="8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NewRomanPS-BoldMT"/>
                        </a:rPr>
                        <a:t>Compound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NewRomanPS-BoldMT"/>
                        </a:rPr>
                        <a:t>MW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NewRomanPS-BoldMT"/>
                        </a:rPr>
                        <a:t>Melting pt. (°C)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NewRomanPS-BoldMT"/>
                        </a:rPr>
                        <a:t>Boiling Pt (°C)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NewRomanPS-BoldMT"/>
                        </a:rPr>
                        <a:t>Phase @ 22°C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Methane (CH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NewRomanPS-BoldMT"/>
                        </a:rPr>
                        <a:t>4</a:t>
                      </a: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)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NewRomanPS-BoldMT"/>
                        </a:rPr>
                        <a:t>-182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-161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Gas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Methanol (CH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NewRomanPS-BoldMT"/>
                        </a:rPr>
                        <a:t>3</a:t>
                      </a: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OH)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32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-98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65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Liquid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Water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18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NewRomanPS-BoldMT"/>
                        </a:rPr>
                        <a:t>100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NewRomanPS-BoldMT"/>
                        </a:rPr>
                        <a:t>Liquid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Hydrogen bonding in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Association of water with hydrophilic and hydrophobic regions constrains movement of water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Not as easy to remove as free water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‘Bound water is that which exists in the vicinity of solutes and other non aqueous substances and has properties differing significantly from those of “bulk” water in the same system’</a:t>
            </a:r>
            <a:endParaRPr lang="en-US" sz="30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581775"/>
            <a:ext cx="431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Food Chemistry,2</a:t>
            </a:r>
            <a:r>
              <a:rPr lang="en-US" sz="1200" baseline="30000" dirty="0"/>
              <a:t>nd</a:t>
            </a:r>
            <a:r>
              <a:rPr lang="en-US" sz="1200" dirty="0"/>
              <a:t> edition. O. </a:t>
            </a:r>
            <a:r>
              <a:rPr lang="en-US" sz="1200" dirty="0" err="1"/>
              <a:t>Fennema</a:t>
            </a:r>
            <a:r>
              <a:rPr lang="en-US" sz="1200" dirty="0"/>
              <a:t>. Ed. !985, page 37.</a:t>
            </a:r>
          </a:p>
        </p:txBody>
      </p:sp>
    </p:spTree>
    <p:extLst>
      <p:ext uri="{BB962C8B-B14F-4D97-AF65-F5344CB8AC3E}">
        <p14:creationId xmlns:p14="http://schemas.microsoft.com/office/powerpoint/2010/main" val="39807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 Bond: Examples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375197"/>
            <a:ext cx="4087945" cy="52542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Hydroxyl-Hydroxyl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Hydroxyl </a:t>
            </a:r>
            <a:r>
              <a:rPr lang="en-US" sz="2800" dirty="0" smtClean="0"/>
              <a:t>– </a:t>
            </a:r>
            <a:r>
              <a:rPr lang="en-US" sz="2800" dirty="0" smtClean="0"/>
              <a:t>Carbonyl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Peptide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Amide </a:t>
            </a:r>
            <a:r>
              <a:rPr lang="en-US" sz="2800" dirty="0" smtClean="0"/>
              <a:t>– </a:t>
            </a:r>
            <a:r>
              <a:rPr lang="en-US" sz="2800" dirty="0" smtClean="0"/>
              <a:t>hydroxyl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Ionic H bond -COO</a:t>
            </a:r>
            <a:r>
              <a:rPr lang="en-US" sz="2800" baseline="30000" dirty="0" smtClean="0"/>
              <a:t>-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Ionic </a:t>
            </a:r>
            <a:r>
              <a:rPr lang="en-US" sz="2800" dirty="0"/>
              <a:t>H bond </a:t>
            </a:r>
            <a:r>
              <a:rPr lang="en-US" sz="2800" dirty="0" smtClean="0"/>
              <a:t>-NH</a:t>
            </a:r>
            <a:r>
              <a:rPr lang="en-US" sz="2800" baseline="-25000" dirty="0" smtClean="0"/>
              <a:t>3</a:t>
            </a:r>
            <a:r>
              <a:rPr lang="en-US" sz="2800" baseline="30000" dirty="0"/>
              <a:t>+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Methylene-Hydroxyl</a:t>
            </a:r>
            <a:endParaRPr lang="en-US" sz="2800" baseline="30000" dirty="0" smtClean="0"/>
          </a:p>
          <a:p>
            <a:pPr eaLnBrk="1" hangingPunct="1">
              <a:lnSpc>
                <a:spcPct val="90000"/>
              </a:lnSpc>
              <a:spcAft>
                <a:spcPts val="1600"/>
              </a:spcAft>
            </a:pPr>
            <a:endParaRPr lang="en-US" sz="2800" baseline="30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21111" r="20909" b="15555"/>
          <a:stretch/>
        </p:blipFill>
        <p:spPr>
          <a:xfrm>
            <a:off x="4556567" y="1219200"/>
            <a:ext cx="40426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H-bonds in Starch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41488"/>
            <a:ext cx="513715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600200" y="6019800"/>
            <a:ext cx="622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Schemes of intermolecular hydrogen bonding of polysaccharides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971800" y="6389688"/>
            <a:ext cx="33528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Food Chemistry,2</a:t>
            </a:r>
            <a:r>
              <a:rPr lang="en-US" sz="1100" baseline="30000"/>
              <a:t>nd</a:t>
            </a:r>
            <a:r>
              <a:rPr lang="en-US" sz="1100"/>
              <a:t> edition. O. Fennema. Ed. !985.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H-bonds in Proteins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76413"/>
            <a:ext cx="64770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14600" y="6294438"/>
            <a:ext cx="4119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Structure &amp; action of proteins, by Dickerson &amp; Geis, 1969. </a:t>
            </a:r>
          </a:p>
        </p:txBody>
      </p:sp>
    </p:spTree>
    <p:extLst>
      <p:ext uri="{BB962C8B-B14F-4D97-AF65-F5344CB8AC3E}">
        <p14:creationId xmlns:p14="http://schemas.microsoft.com/office/powerpoint/2010/main" val="25999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Structures</a:t>
            </a:r>
          </a:p>
        </p:txBody>
      </p:sp>
      <p:pic>
        <p:nvPicPr>
          <p:cNvPr id="10243" name="Picture 2" descr="protein struc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H-bonds in DNA</a:t>
            </a:r>
          </a:p>
        </p:txBody>
      </p:sp>
      <p:pic>
        <p:nvPicPr>
          <p:cNvPr id="11267" name="Picture 5" descr="doubleheli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230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7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324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2 hydrogen, 1 oxygen atoms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Solid, liquid, gas at Earth temperatures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Used in many aspects of food processing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Excellent solvent</a:t>
            </a:r>
          </a:p>
        </p:txBody>
      </p:sp>
      <p:pic>
        <p:nvPicPr>
          <p:cNvPr id="2050" name="Picture 2" descr="File:3D model hydrogen bonds in wate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76575"/>
            <a:ext cx="3810000" cy="3781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stable amino acid sequence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Q: How are enzymes from thermophilic organisms able to function and remain stable at temperature approaching 100°C ?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A: An increase in number of hydrogen bonds and/or salt bridges making protein structure (enzyme) more compact.</a:t>
            </a:r>
          </a:p>
        </p:txBody>
      </p:sp>
    </p:spTree>
    <p:extLst>
      <p:ext uri="{BB962C8B-B14F-4D97-AF65-F5344CB8AC3E}">
        <p14:creationId xmlns:p14="http://schemas.microsoft.com/office/powerpoint/2010/main" val="3585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molecular weight of water?</a:t>
            </a:r>
          </a:p>
          <a:p>
            <a:pPr>
              <a:buNone/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18.02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are units?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Mol</a:t>
            </a:r>
            <a:r>
              <a:rPr lang="en-US" dirty="0" smtClean="0"/>
              <a:t>? What </a:t>
            </a:r>
            <a:r>
              <a:rPr lang="en-US" dirty="0" smtClean="0"/>
              <a:t>is Avogadro’s number?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There is 6.02 ×10</a:t>
            </a:r>
            <a:r>
              <a:rPr lang="en-US" baseline="30000" dirty="0" smtClean="0"/>
              <a:t>23</a:t>
            </a:r>
            <a:r>
              <a:rPr lang="en-US" dirty="0" smtClean="0"/>
              <a:t> molecules (1 mole) in 18.02 grams of water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18.02 g/mol</a:t>
            </a:r>
            <a:endParaRPr lang="en-US" baseline="-25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Water-Basic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Melting point</a:t>
            </a:r>
          </a:p>
          <a:p>
            <a:r>
              <a:rPr lang="en-US" dirty="0" smtClean="0"/>
              <a:t>Boiling point</a:t>
            </a:r>
          </a:p>
          <a:p>
            <a:r>
              <a:rPr lang="en-US" dirty="0" smtClean="0"/>
              <a:t>Heat of fusion</a:t>
            </a:r>
          </a:p>
          <a:p>
            <a:r>
              <a:rPr lang="en-US" dirty="0" smtClean="0"/>
              <a:t>Heat of vaporization</a:t>
            </a:r>
          </a:p>
          <a:p>
            <a:r>
              <a:rPr lang="en-US" dirty="0" smtClean="0"/>
              <a:t>Surface tension</a:t>
            </a:r>
          </a:p>
          <a:p>
            <a:r>
              <a:rPr lang="en-US" dirty="0" smtClean="0"/>
              <a:t>Heat capacity</a:t>
            </a:r>
          </a:p>
          <a:p>
            <a:r>
              <a:rPr lang="en-US" dirty="0" smtClean="0"/>
              <a:t>Thermal </a:t>
            </a:r>
            <a:r>
              <a:rPr lang="en-US" dirty="0" smtClean="0"/>
              <a:t>conductivity</a:t>
            </a:r>
            <a:endParaRPr lang="en-US" dirty="0" smtClean="0"/>
          </a:p>
        </p:txBody>
      </p:sp>
      <p:pic>
        <p:nvPicPr>
          <p:cNvPr id="4" name="Picture 2" descr="http://upload.wikimedia.org/wikipedia/commons/0/03/Liquid-water-and-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81801" y="2995801"/>
            <a:ext cx="498119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1295400"/>
            <a:ext cx="6145268" cy="5029200"/>
            <a:chOff x="1524000" y="1295400"/>
            <a:chExt cx="6145268" cy="5029200"/>
          </a:xfrm>
        </p:grpSpPr>
        <p:pic>
          <p:nvPicPr>
            <p:cNvPr id="1026" name="Picture 2" descr="http://serc.carleton.edu/images/research_education/equilibria/h2o_phase_diagram_-_color.v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295400"/>
              <a:ext cx="6145268" cy="5029200"/>
            </a:xfrm>
            <a:prstGeom prst="rect">
              <a:avLst/>
            </a:prstGeom>
            <a:solidFill>
              <a:srgbClr val="FBFABC"/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6400800" y="3657600"/>
              <a:ext cx="1219200" cy="2057400"/>
            </a:xfrm>
            <a:prstGeom prst="rect">
              <a:avLst/>
            </a:prstGeom>
            <a:solidFill>
              <a:srgbClr val="FBF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</a:t>
            </a:r>
            <a:r>
              <a:rPr lang="en-US" dirty="0" smtClean="0"/>
              <a:t>phase diagram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http://serc.carleton.edu/research_education/equilibria/phaserule.html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38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1295400"/>
            <a:ext cx="6145268" cy="5029200"/>
            <a:chOff x="1524000" y="1295400"/>
            <a:chExt cx="6145268" cy="5029200"/>
          </a:xfrm>
        </p:grpSpPr>
        <p:pic>
          <p:nvPicPr>
            <p:cNvPr id="1026" name="Picture 2" descr="http://serc.carleton.edu/images/research_education/equilibria/h2o_phase_diagram_-_color.v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295400"/>
              <a:ext cx="6145268" cy="5029200"/>
            </a:xfrm>
            <a:prstGeom prst="rect">
              <a:avLst/>
            </a:prstGeom>
            <a:solidFill>
              <a:srgbClr val="FBFABC"/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6400800" y="3657600"/>
              <a:ext cx="1219200" cy="2057400"/>
            </a:xfrm>
            <a:prstGeom prst="rect">
              <a:avLst/>
            </a:prstGeom>
            <a:solidFill>
              <a:srgbClr val="FBF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properties and food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http://serc.carleton.edu/research_education/equilibria/phaserule.html</a:t>
            </a:r>
            <a:endParaRPr lang="en-US" sz="12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2872740" y="4823460"/>
            <a:ext cx="126492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5539740" y="3299460"/>
            <a:ext cx="126492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8510" y="3247104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cooking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2286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Freeze drying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09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density and heat</a:t>
            </a:r>
            <a:endParaRPr lang="en-US" dirty="0"/>
          </a:p>
        </p:txBody>
      </p:sp>
      <p:pic>
        <p:nvPicPr>
          <p:cNvPr id="34820" name="Picture 4" descr="http://www.subsidence.io/wp-content/uploads/2013/04/conv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031" y="4925218"/>
            <a:ext cx="2813538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807745"/>
            <a:ext cx="46641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Water is most dense at 4° C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Water </a:t>
            </a:r>
            <a:r>
              <a:rPr lang="en-US" sz="2800" dirty="0"/>
              <a:t>is poor thermal conductor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In open water, heat at surface conducts slowly downward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Water </a:t>
            </a:r>
            <a:r>
              <a:rPr lang="en-US" sz="2800" dirty="0" smtClean="0"/>
              <a:t>heated from the bottom will </a:t>
            </a:r>
            <a:r>
              <a:rPr lang="en-US" sz="2800" dirty="0" err="1" smtClean="0"/>
              <a:t>convect</a:t>
            </a:r>
            <a:r>
              <a:rPr lang="en-US" sz="2800" dirty="0" smtClean="0"/>
              <a:t> </a:t>
            </a:r>
            <a:r>
              <a:rPr lang="en-US" sz="2800" dirty="0" smtClean="0"/>
              <a:t>upward</a:t>
            </a:r>
            <a:endParaRPr lang="en-US" sz="2800" dirty="0" smtClean="0"/>
          </a:p>
        </p:txBody>
      </p:sp>
      <p:pic>
        <p:nvPicPr>
          <p:cNvPr id="34822" name="Picture 6" descr="http://www.ourlake.org/assets/images/temperat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340" y="3211748"/>
            <a:ext cx="3282460" cy="1600200"/>
          </a:xfrm>
          <a:prstGeom prst="rect">
            <a:avLst/>
          </a:prstGeom>
          <a:noFill/>
        </p:spPr>
      </p:pic>
      <p:pic>
        <p:nvPicPr>
          <p:cNvPr id="6" name="Picture 6" descr="http://www.learnnext.com/media/images/q2aanswers/1135736/1_14284850220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8386" r="4950" b="14465"/>
          <a:stretch/>
        </p:blipFill>
        <p:spPr bwMode="auto">
          <a:xfrm>
            <a:off x="6248400" y="122884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is less dense than water</a:t>
            </a:r>
            <a:endParaRPr lang="en-US" dirty="0"/>
          </a:p>
        </p:txBody>
      </p:sp>
      <p:pic>
        <p:nvPicPr>
          <p:cNvPr id="4" name="Picture 3" descr="http://worldoceanreview.com/en/files/2010/11/k1_g_wasser-molekuele_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836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mperatures of ice and water on a frozen 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81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gROsxpiZmnHekKbobdQuSvGvSqwT75KilB9UsQP2Vix8iM6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89857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1510" name="Picture 6" descr="https://figures.boundless.com/507b21d9e4b04e6a3fb8625d/full/lone-20pair-20geo.jpeg"/>
          <p:cNvPicPr>
            <a:picLocks noChangeAspect="1" noChangeArrowheads="1"/>
          </p:cNvPicPr>
          <p:nvPr/>
        </p:nvPicPr>
        <p:blipFill>
          <a:blip r:embed="rId2" cstate="print"/>
          <a:srcRect l="10400" t="30400" r="31200" b="37600"/>
          <a:stretch>
            <a:fillRect/>
          </a:stretch>
        </p:blipFill>
        <p:spPr bwMode="auto">
          <a:xfrm>
            <a:off x="228600" y="1371600"/>
            <a:ext cx="6675120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6504801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https://www.boundless.com/chemistry/advanced-concepts-of-chemical-bonding/molecular-geometry/lone-electron-pairs/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10600" y="2133600"/>
            <a:ext cx="0" cy="1752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22860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6.187 × 10</a:t>
            </a:r>
            <a:r>
              <a:rPr lang="en-US" sz="2400" baseline="30000" dirty="0" smtClean="0"/>
              <a:t>-30</a:t>
            </a:r>
            <a:r>
              <a:rPr lang="en-US" sz="2400" dirty="0" smtClean="0"/>
              <a:t> C m (Coulomb meter)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257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Polarity, dipole moment and hydrogen bonding result in unique properties of water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8382000" y="1600200"/>
            <a:ext cx="53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459</Words>
  <Application>Microsoft Office PowerPoint</Application>
  <PresentationFormat>On-screen Show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TimesNewRomanPS-BoldMT</vt:lpstr>
      <vt:lpstr>Office Theme</vt:lpstr>
      <vt:lpstr>Water</vt:lpstr>
      <vt:lpstr>Water</vt:lpstr>
      <vt:lpstr>Basic chemistry</vt:lpstr>
      <vt:lpstr>Water-Basic science</vt:lpstr>
      <vt:lpstr>Water phase diagram</vt:lpstr>
      <vt:lpstr>Water properties and food processing</vt:lpstr>
      <vt:lpstr>Water density and heat</vt:lpstr>
      <vt:lpstr>Ice is less dense than water</vt:lpstr>
      <vt:lpstr>Water</vt:lpstr>
      <vt:lpstr>Hydrogen Bond: Definition</vt:lpstr>
      <vt:lpstr>Hydrogen bonds structure water</vt:lpstr>
      <vt:lpstr>Hydrogen bond effects</vt:lpstr>
      <vt:lpstr>Hydrogen bonding in foods</vt:lpstr>
      <vt:lpstr>Bound water</vt:lpstr>
      <vt:lpstr>Hydrogen Bond: Examples</vt:lpstr>
      <vt:lpstr>H-bonds in Starch</vt:lpstr>
      <vt:lpstr>H-bonds in Proteins</vt:lpstr>
      <vt:lpstr>Protein Structures</vt:lpstr>
      <vt:lpstr>H-bonds in DNA</vt:lpstr>
      <vt:lpstr>Heat stable amino acid sequence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65</cp:revision>
  <dcterms:created xsi:type="dcterms:W3CDTF">2006-08-16T00:00:00Z</dcterms:created>
  <dcterms:modified xsi:type="dcterms:W3CDTF">2015-09-02T13:36:10Z</dcterms:modified>
</cp:coreProperties>
</file>